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83" r:id="rId9"/>
    <p:sldId id="284" r:id="rId10"/>
    <p:sldId id="285" r:id="rId11"/>
    <p:sldId id="286" r:id="rId12"/>
    <p:sldId id="287" r:id="rId13"/>
    <p:sldId id="289" r:id="rId14"/>
    <p:sldId id="275" r:id="rId15"/>
    <p:sldId id="290" r:id="rId16"/>
    <p:sldId id="276" r:id="rId17"/>
    <p:sldId id="291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7459" autoAdjust="0"/>
  </p:normalViewPr>
  <p:slideViewPr>
    <p:cSldViewPr>
      <p:cViewPr varScale="1">
        <p:scale>
          <a:sx n="67" d="100"/>
          <a:sy n="67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0435622630504517E-2"/>
          <c:y val="0.12660029065230921"/>
          <c:w val="0.61523597744726355"/>
          <c:h val="0.785468614767679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</c:strCache>
            </c:strRef>
          </c:tx>
          <c:explosion val="11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FFFF00"/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15348024205307736"/>
                  <c:y val="-8.0957079461444079E-2"/>
                </c:manualLayout>
              </c:layout>
              <c:showVal val="1"/>
            </c:dLbl>
            <c:dLbl>
              <c:idx val="1"/>
              <c:layout>
                <c:manualLayout>
                  <c:x val="0.12819061679790025"/>
                  <c:y val="-0.16240829974322601"/>
                </c:manualLayout>
              </c:layout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12,5%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представители родителей воспитанников</c:v>
                </c:pt>
                <c:pt idx="1">
                  <c:v>представители работников МБДОУ</c:v>
                </c:pt>
                <c:pt idx="2">
                  <c:v>представители Учредителя</c:v>
                </c:pt>
                <c:pt idx="3">
                  <c:v>заведующий МБДОУ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 formatCode="0.00%">
                  <c:v>0.125</c:v>
                </c:pt>
                <c:pt idx="3" formatCode="0.00%">
                  <c:v>0.125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697142023914224"/>
          <c:y val="0.14166737100908386"/>
          <c:w val="0.32222611062506212"/>
          <c:h val="0.8247736554824686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autoTitleDeleted val="1"/>
    <c:plotArea>
      <c:layout>
        <c:manualLayout>
          <c:layoutTarget val="inner"/>
          <c:xMode val="edge"/>
          <c:yMode val="edge"/>
          <c:x val="8.324584426946649E-2"/>
          <c:y val="2.661844787839537E-2"/>
          <c:w val="0.89977884708855904"/>
          <c:h val="0.863397287624814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0.14400000000000004</c:v>
                </c:pt>
                <c:pt idx="1">
                  <c:v>0.18600000000000011</c:v>
                </c:pt>
                <c:pt idx="2">
                  <c:v>0.20400000000000001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Val val="1"/>
        </c:dLbls>
        <c:gapWidth val="75"/>
        <c:axId val="79324288"/>
        <c:axId val="79325824"/>
      </c:barChart>
      <c:catAx>
        <c:axId val="7932428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325824"/>
        <c:crosses val="autoZero"/>
        <c:auto val="1"/>
        <c:lblAlgn val="ctr"/>
        <c:lblOffset val="100"/>
      </c:catAx>
      <c:valAx>
        <c:axId val="79325824"/>
        <c:scaling>
          <c:orientation val="minMax"/>
        </c:scaling>
        <c:axPos val="l"/>
        <c:numFmt formatCode="0.0%" sourceLinked="1"/>
        <c:maj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93242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8832932341790975E-2"/>
          <c:y val="5.993063367079153E-2"/>
          <c:w val="0.76798410615340174"/>
          <c:h val="0.8270500562429696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рост посещаемости родителями семинаров и семинаров-практикумов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cat>
            <c:strRef>
              <c:f>Лист1!$A$2:$A$9</c:f>
              <c:strCache>
                <c:ptCount val="8"/>
                <c:pt idx="0">
                  <c:v>апрель 2011</c:v>
                </c:pt>
                <c:pt idx="1">
                  <c:v>ноябрь 2011</c:v>
                </c:pt>
                <c:pt idx="2">
                  <c:v>январь 2012</c:v>
                </c:pt>
                <c:pt idx="3">
                  <c:v>май 2012</c:v>
                </c:pt>
                <c:pt idx="4">
                  <c:v>октябрь 2012</c:v>
                </c:pt>
                <c:pt idx="5">
                  <c:v>март 2013</c:v>
                </c:pt>
                <c:pt idx="6">
                  <c:v>декабрь 2013</c:v>
                </c:pt>
                <c:pt idx="7">
                  <c:v>май 2014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>
                  <c:v>0.2</c:v>
                </c:pt>
                <c:pt idx="1">
                  <c:v>0.25</c:v>
                </c:pt>
                <c:pt idx="2">
                  <c:v>0.30000000000000032</c:v>
                </c:pt>
                <c:pt idx="3">
                  <c:v>0.4</c:v>
                </c:pt>
                <c:pt idx="4">
                  <c:v>0.45</c:v>
                </c:pt>
                <c:pt idx="5">
                  <c:v>0.5</c:v>
                </c:pt>
                <c:pt idx="6">
                  <c:v>0.55000000000000004</c:v>
                </c:pt>
                <c:pt idx="7">
                  <c:v>0.60000000000000064</c:v>
                </c:pt>
              </c:numCache>
            </c:numRef>
          </c:val>
        </c:ser>
        <c:marker val="1"/>
        <c:axId val="68994176"/>
        <c:axId val="74576640"/>
      </c:lineChart>
      <c:catAx>
        <c:axId val="68994176"/>
        <c:scaling>
          <c:orientation val="minMax"/>
        </c:scaling>
        <c:axPos val="b"/>
        <c:numFmt formatCode="@" sourceLinked="1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576640"/>
        <c:crosses val="autoZero"/>
        <c:auto val="1"/>
        <c:lblAlgn val="ctr"/>
        <c:lblOffset val="100"/>
      </c:catAx>
      <c:valAx>
        <c:axId val="74576640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8994176"/>
        <c:crosses val="autoZero"/>
        <c:crossBetween val="between"/>
      </c:valAx>
    </c:plotArea>
    <c:plotVisOnly val="1"/>
  </c:chart>
  <c:spPr>
    <a:solidFill>
      <a:srgbClr val="FFFF00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82068-F66F-453D-A556-A7FD87BD6B46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AC768-83DC-40F4-8AD8-898A11454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9AC768-83DC-40F4-8AD8-898A11454EE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A52EB8-74A7-426D-B81D-DD835DC2AE77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21E0F2-7070-4B1F-9878-3C284F424C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715436" cy="4857784"/>
          </a:xfrm>
        </p:spPr>
        <p:txBody>
          <a:bodyPr>
            <a:normAutofit/>
          </a:bodyPr>
          <a:lstStyle/>
          <a:p>
            <a:pPr algn="ctr"/>
            <a:r>
              <a:rPr lang="ru-RU" sz="4900" dirty="0" smtClean="0">
                <a:solidFill>
                  <a:srgbClr val="FFFF00"/>
                </a:solidFill>
                <a:latin typeface="Monotype Corsiva" pitchFamily="66" charset="0"/>
              </a:rPr>
              <a:t>Роль органа общественного управления в решении вопросов </a:t>
            </a:r>
            <a:br>
              <a:rPr lang="ru-RU" sz="49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900" dirty="0" smtClean="0">
                <a:solidFill>
                  <a:srgbClr val="FFFF00"/>
                </a:solidFill>
                <a:latin typeface="Monotype Corsiva" pitchFamily="66" charset="0"/>
              </a:rPr>
              <a:t>по укреплению здоровья воспитанников дошкольной образовательной организации</a:t>
            </a:r>
            <a: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  <a:t/>
            </a:r>
            <a:br>
              <a:rPr lang="ru-RU" sz="44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МБДОУ «Детский сад № 23 </a:t>
            </a:r>
            <a:b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FF00"/>
                </a:solidFill>
                <a:latin typeface="Monotype Corsiva" pitchFamily="66" charset="0"/>
              </a:rPr>
              <a:t>«Золотой петушок»</a:t>
            </a:r>
            <a:endParaRPr lang="ru-RU" sz="3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949280"/>
            <a:ext cx="7854696" cy="6480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2014 г.</a:t>
            </a:r>
            <a:endParaRPr lang="ru-RU" sz="2400" b="1" dirty="0">
              <a:solidFill>
                <a:srgbClr val="FFFF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5460326"/>
            <a:ext cx="39290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Ходьба по ребристой доске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14290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Мониторинг уровня прироста физических качеств</a:t>
            </a:r>
            <a:endParaRPr lang="ru-RU" sz="28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00013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967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857364"/>
            <a:ext cx="3757610" cy="571504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Высадка саженцев кедра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460326"/>
            <a:ext cx="3929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Рассматриваем  цветы </a:t>
            </a:r>
          </a:p>
          <a:p>
            <a:pPr algn="ctr"/>
            <a:r>
              <a:rPr lang="ru-RU" sz="2200" dirty="0" smtClean="0"/>
              <a:t>на клумбе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1429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Озеленение территории ДОУ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62" y="1285860"/>
            <a:ext cx="4756151" cy="3456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857752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857364"/>
            <a:ext cx="3757610" cy="571504"/>
          </a:xfrm>
        </p:spPr>
        <p:txBody>
          <a:bodyPr>
            <a:noAutofit/>
          </a:bodyPr>
          <a:lstStyle/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3" y="4357694"/>
            <a:ext cx="34290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Второй завтрак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85728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Принципы рационального здорового питания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643050"/>
            <a:ext cx="3257544" cy="178595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 регулярность;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полноценность;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разнообразие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5" y="2357430"/>
            <a:ext cx="5429255" cy="4500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8306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500" b="1" dirty="0" smtClean="0"/>
              <a:t>Ежегодно проводятся расширенные заседания Управляющего совета и родительского комитета МБДОУ, на которых рассматриваются вопросы сохранения и укрепления здоровья воспитанников, организация питания.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Admin\Рабочий стол\PICT0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43116"/>
            <a:ext cx="6502400" cy="4714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G:\грамоты и сертификаты\2013-11-21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392488" cy="583264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2285992"/>
            <a:ext cx="5214941" cy="4572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857364"/>
            <a:ext cx="3757610" cy="571504"/>
          </a:xfrm>
        </p:spPr>
        <p:txBody>
          <a:bodyPr>
            <a:noAutofit/>
          </a:bodyPr>
          <a:lstStyle/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14290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Физкультурное  и спортивное оборудование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710790" cy="37417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5" y="3071811"/>
            <a:ext cx="4714875" cy="378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2400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Уровень участия родителей в жизни ДОУ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357299"/>
          <a:ext cx="8229600" cy="4714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857364"/>
            <a:ext cx="3757610" cy="571504"/>
          </a:xfrm>
        </p:spPr>
        <p:txBody>
          <a:bodyPr>
            <a:noAutofit/>
          </a:bodyPr>
          <a:lstStyle/>
          <a:p>
            <a:pPr algn="ctr"/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42853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Физкультурно-оздоровительные мероприятия с работниками ДОУ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14422"/>
            <a:ext cx="4500562" cy="35347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214687"/>
            <a:ext cx="4643437" cy="364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2857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9" name="Picture 5" descr="G:\грамоты и сертификаты\2013-11-21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786050" cy="4357693"/>
          </a:xfrm>
          <a:prstGeom prst="rect">
            <a:avLst/>
          </a:prstGeom>
          <a:noFill/>
        </p:spPr>
      </p:pic>
      <p:pic>
        <p:nvPicPr>
          <p:cNvPr id="10" name="Picture 2" descr="G:\грамоты и сертификаты\2013-11-21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0"/>
            <a:ext cx="3929058" cy="271462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750722" y="3464726"/>
            <a:ext cx="2857496" cy="392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 descr="G:\грамоты и сертификаты\2013-07-01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000108"/>
            <a:ext cx="2928958" cy="41434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/>
              <a:t>СПАСИБО </a:t>
            </a:r>
          </a:p>
          <a:p>
            <a:pPr algn="ctr">
              <a:buNone/>
            </a:pPr>
            <a:r>
              <a:rPr lang="ru-RU" sz="8800" b="1" dirty="0" smtClean="0"/>
              <a:t>ЗА </a:t>
            </a:r>
          </a:p>
          <a:p>
            <a:pPr algn="ctr">
              <a:buNone/>
            </a:pPr>
            <a:r>
              <a:rPr lang="ru-RU" sz="8800" b="1" dirty="0" smtClean="0"/>
              <a:t>ВНИМАНИЕ!</a:t>
            </a:r>
            <a:endParaRPr lang="ru-RU" sz="88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8604"/>
            <a:ext cx="8640960" cy="63127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FF00"/>
                </a:solidFill>
              </a:rPr>
              <a:t>«Без развития общественного участия 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в управлении    образовательными учреждениями невозможно  достижение нового качества образования, ориентированного  на освоение ключевых компетенций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3600" dirty="0" smtClean="0">
                <a:solidFill>
                  <a:srgbClr val="FFFF00"/>
                </a:solidFill>
              </a:rPr>
              <a:t> с учётом общественного запроса».</a:t>
            </a:r>
          </a:p>
          <a:p>
            <a:pPr marL="0" indent="360000">
              <a:lnSpc>
                <a:spcPct val="15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1162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Общественное управление   МБДОУ «Детский сад №23 «Золотой петушок» представлено следующими органами:</a:t>
            </a:r>
            <a:r>
              <a:rPr lang="ru-RU" sz="3600" dirty="0" smtClean="0"/>
              <a:t>	</a:t>
            </a:r>
          </a:p>
          <a:p>
            <a:pPr lvl="0">
              <a:buClr>
                <a:srgbClr val="FF0000"/>
              </a:buClr>
              <a:buNone/>
            </a:pPr>
            <a:r>
              <a:rPr lang="ru-RU" sz="3600" dirty="0" smtClean="0"/>
              <a:t>- Общее собрание</a:t>
            </a:r>
          </a:p>
          <a:p>
            <a:pPr lvl="0">
              <a:buClr>
                <a:srgbClr val="FF0000"/>
              </a:buClr>
              <a:buNone/>
            </a:pPr>
            <a:r>
              <a:rPr lang="ru-RU" sz="3600" dirty="0" smtClean="0"/>
              <a:t>- Педагогический совет</a:t>
            </a:r>
          </a:p>
          <a:p>
            <a:pPr lvl="0">
              <a:buClr>
                <a:srgbClr val="FF0000"/>
              </a:buClr>
              <a:buNone/>
            </a:pPr>
            <a:r>
              <a:rPr lang="ru-RU" sz="3600" dirty="0" smtClean="0"/>
              <a:t>- Родительский комитет</a:t>
            </a:r>
          </a:p>
          <a:p>
            <a:pPr lvl="0">
              <a:buClr>
                <a:srgbClr val="FF0000"/>
              </a:buClr>
              <a:buNone/>
            </a:pPr>
            <a:r>
              <a:rPr lang="ru-RU" sz="3600" dirty="0" smtClean="0"/>
              <a:t>- Родительское собрание</a:t>
            </a:r>
          </a:p>
          <a:p>
            <a:pPr lvl="0">
              <a:buClr>
                <a:srgbClr val="FF0000"/>
              </a:buClr>
              <a:buNone/>
            </a:pPr>
            <a:r>
              <a:rPr lang="ru-RU" sz="3600" dirty="0" smtClean="0"/>
              <a:t>- Управляющий совет</a:t>
            </a:r>
          </a:p>
          <a:p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12968" cy="1370416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Управляющий совет МБДОУ «Детский сад № 23 «Золотой петушок»</a:t>
            </a:r>
            <a:endParaRPr lang="ru-RU" sz="4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План работы управляющего совета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000108"/>
          <a:ext cx="8496304" cy="5565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812"/>
                <a:gridCol w="6643734"/>
                <a:gridCol w="1247758"/>
              </a:tblGrid>
              <a:tr h="628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600" b="0" dirty="0" err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График проведения заседаний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Управляющего Совета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16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Вопросы организации питания в ДОУ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Об участии в муниципальном конкурсе «Инициативы Корсакова» с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грантовым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проектом «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Театралия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» (привлечение внебюджетных средств)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Об участии в конкурсе «Роль органов общественного управления в реализации программы развития дошкольного учреждения.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сентябрь 2013г.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885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Отчет об исполнении сметы доходов и расходов за финансовый год.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Об участии в конкурсе «Учитель года» музыкального руководителя ДОУ; участие МБДОУ в областном конкурсе по охране труда.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О создании конфликтной комиссии в ДОУ.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Организация дополнительного бесплатного образования воспитанников ДОУ (кружковая работа)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январь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2014г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47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Отчет заведующего МБДОУ по итогам работы за учебный год.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2. Результаты диагностик готовности к школе, физических качеств.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 Пополнение и установка уличного оборудования для прогулочных площадок.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Подготовка и проведение летнего оздоровительного сезона.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май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2014г.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973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Уголки физической культуры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600" b="1" dirty="0" smtClean="0"/>
              <a:t>в группах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85859"/>
            <a:ext cx="4714876" cy="35004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857751" cy="3571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Сотворчество педагогов и родителей в организации двигательно-игрового пространства на прогулочных площадках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Documents and Settings\Admin\Рабочий стол\DSC0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00306"/>
            <a:ext cx="4572000" cy="435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0173"/>
            <a:ext cx="4535488" cy="4071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071546"/>
            <a:ext cx="3757610" cy="857256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Корригирующая гимнастика после сна</a:t>
            </a: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9190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1" y="2857497"/>
            <a:ext cx="5286380" cy="4000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00034" y="4643446"/>
            <a:ext cx="364333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Воздушные ванны в сочетании с ходьбой по массажным дорожкам</a:t>
            </a:r>
            <a:endParaRPr lang="ru-RU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1857364"/>
            <a:ext cx="3757610" cy="571504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</a:rPr>
              <a:t>Утренняя гимнастика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460326"/>
            <a:ext cx="39290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Занятие по физической культуре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14290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Физкультура – враг болезней, всем известно </a:t>
            </a:r>
          </a:p>
          <a:p>
            <a:pPr algn="ctr"/>
            <a:r>
              <a:rPr lang="ru-RU" sz="2800" b="1" dirty="0" smtClean="0"/>
              <a:t>с детских лет…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7" y="1571625"/>
            <a:ext cx="4473953" cy="3357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429000"/>
            <a:ext cx="4643437" cy="3428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</TotalTime>
  <Words>373</Words>
  <Application>Microsoft Office PowerPoint</Application>
  <PresentationFormat>Экран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Роль органа общественного управления в решении вопросов  по укреплению здоровья воспитанников дошкольной образовательной организации МБДОУ «Детский сад № 23  «Золотой петушок»</vt:lpstr>
      <vt:lpstr>Слайд 2</vt:lpstr>
      <vt:lpstr>Слайд 3</vt:lpstr>
      <vt:lpstr>Управляющий совет МБДОУ «Детский сад № 23 «Золотой петушок»</vt:lpstr>
      <vt:lpstr>План работы управляющего совета</vt:lpstr>
      <vt:lpstr>Слайд 6</vt:lpstr>
      <vt:lpstr>Сотворчество педагогов и родителей в организации двигательно-игрового пространства на прогулочных площадках</vt:lpstr>
      <vt:lpstr>Корригирующая гимнастика после сна</vt:lpstr>
      <vt:lpstr>Утренняя гимнастика</vt:lpstr>
      <vt:lpstr>Слайд 10</vt:lpstr>
      <vt:lpstr>Высадка саженцев кедра</vt:lpstr>
      <vt:lpstr>Слайд 12</vt:lpstr>
      <vt:lpstr>Слайд 13</vt:lpstr>
      <vt:lpstr>Слайд 14</vt:lpstr>
      <vt:lpstr>Слайд 15</vt:lpstr>
      <vt:lpstr>Уровень участия родителей в жизни ДОУ</vt:lpstr>
      <vt:lpstr>Слайд 17</vt:lpstr>
      <vt:lpstr>Слайд 18</vt:lpstr>
      <vt:lpstr>Слайд 19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органа общественного управления в реализации программы развития МБДОУ «Детский сад № 23 «Золотой петушок»</dc:title>
  <dc:creator>Admin</dc:creator>
  <cp:lastModifiedBy>Acer</cp:lastModifiedBy>
  <cp:revision>80</cp:revision>
  <dcterms:created xsi:type="dcterms:W3CDTF">2013-11-26T10:21:00Z</dcterms:created>
  <dcterms:modified xsi:type="dcterms:W3CDTF">2014-12-04T04:19:27Z</dcterms:modified>
</cp:coreProperties>
</file>